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82" r:id="rId6"/>
    <p:sldId id="283" r:id="rId7"/>
    <p:sldId id="29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0"/>
  </p:normalViewPr>
  <p:slideViewPr>
    <p:cSldViewPr snapToGrid="0">
      <p:cViewPr varScale="1">
        <p:scale>
          <a:sx n="78" d="100"/>
          <a:sy n="78" d="100"/>
        </p:scale>
        <p:origin x="200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3D011-2EBB-0F45-A0F0-2E6308231038}" type="datetimeFigureOut">
              <a:rPr lang="en-US" smtClean="0"/>
              <a:t>5/10/25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03E2F9-6204-C04B-AC9D-B15CD9F07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686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dirty="0"/>
          </a:p>
        </p:txBody>
      </p:sp>
      <p:sp>
        <p:nvSpPr>
          <p:cNvPr id="65540" name="Slide Number Placeholder 3"/>
          <p:cNvSpPr txBox="1">
            <a:spLocks noGrp="1"/>
          </p:cNvSpPr>
          <p:nvPr>
            <p:ph type="sldNum" sz="quarter"/>
          </p:nvPr>
        </p:nvSpPr>
        <p:spPr bwMode="auto">
          <a:noFill/>
          <a:ln>
            <a:noFill/>
            <a:miter lim="800000"/>
          </a:ln>
        </p:spPr>
        <p:txBody>
          <a:bodyPr wrap="square" lIns="91440" tIns="45720" rIns="91440" bIns="45720" numCol="1" rtlCol="0" anchor="b" anchorCtr="0" compatLnSpc="1"/>
          <a:lstStyle/>
          <a:p>
            <a:pPr lvl="0" algn="r" eaLnBrk="1" hangingPunct="1"/>
            <a:fld id="{9A0DB2DC-4C9A-4742-B13C-FB6460FD3503}" type="slidenum">
              <a:rPr lang="id-ID" altLang="x-none" sz="1200" dirty="0">
                <a:latin typeface="Calibri" panose="020F0502020204030204" pitchFamily="34" charset="0"/>
              </a:rPr>
              <a:t>5</a:t>
            </a:fld>
            <a:endParaRPr lang="id-ID" altLang="x-none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dirty="0"/>
          </a:p>
        </p:txBody>
      </p:sp>
      <p:sp>
        <p:nvSpPr>
          <p:cNvPr id="66564" name="Slide Number Placeholder 3"/>
          <p:cNvSpPr txBox="1">
            <a:spLocks noGrp="1"/>
          </p:cNvSpPr>
          <p:nvPr>
            <p:ph type="sldNum" sz="quarter"/>
          </p:nvPr>
        </p:nvSpPr>
        <p:spPr bwMode="auto">
          <a:noFill/>
          <a:ln>
            <a:noFill/>
            <a:miter lim="800000"/>
          </a:ln>
        </p:spPr>
        <p:txBody>
          <a:bodyPr wrap="square" lIns="91440" tIns="45720" rIns="91440" bIns="45720" numCol="1" rtlCol="0" anchor="b" anchorCtr="0" compatLnSpc="1"/>
          <a:lstStyle/>
          <a:p>
            <a:pPr lvl="0" algn="r" eaLnBrk="1" hangingPunct="1"/>
            <a:fld id="{9A0DB2DC-4C9A-4742-B13C-FB6460FD3503}" type="slidenum">
              <a:rPr lang="id-ID" altLang="x-none" sz="1200" dirty="0">
                <a:latin typeface="Calibri" panose="020F0502020204030204" pitchFamily="34" charset="0"/>
              </a:rPr>
              <a:t>6</a:t>
            </a:fld>
            <a:endParaRPr lang="id-ID" altLang="x-none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dirty="0"/>
          </a:p>
        </p:txBody>
      </p:sp>
      <p:sp>
        <p:nvSpPr>
          <p:cNvPr id="71684" name="Slide Number Placeholder 3"/>
          <p:cNvSpPr txBox="1">
            <a:spLocks noGrp="1"/>
          </p:cNvSpPr>
          <p:nvPr>
            <p:ph type="sldNum" sz="quarter"/>
          </p:nvPr>
        </p:nvSpPr>
        <p:spPr bwMode="auto">
          <a:noFill/>
          <a:ln>
            <a:noFill/>
            <a:miter lim="800000"/>
          </a:ln>
        </p:spPr>
        <p:txBody>
          <a:bodyPr wrap="square" lIns="91440" tIns="45720" rIns="91440" bIns="45720" numCol="1" rtlCol="0" anchor="b" anchorCtr="0" compatLnSpc="1"/>
          <a:lstStyle/>
          <a:p>
            <a:pPr lvl="0" algn="r" eaLnBrk="1" hangingPunct="1"/>
            <a:fld id="{9A0DB2DC-4C9A-4742-B13C-FB6460FD3503}" type="slidenum">
              <a:rPr lang="en-US" sz="1200" dirty="0">
                <a:latin typeface="Calibri" panose="020F0502020204030204" pitchFamily="34" charset="0"/>
              </a:rPr>
              <a:t>7</a:t>
            </a:fld>
            <a:endParaRPr 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4E5EC-ADC4-5B04-4E88-97D0248403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26F592-79D7-2134-0B45-FD89C09137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DB996-3E8A-D8FE-EC68-57450E446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2BB-DA61-ED43-B610-03388B455F97}" type="datetimeFigureOut">
              <a:rPr lang="en-US" smtClean="0"/>
              <a:t>5/10/25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B0D9C-FCA3-E797-7D48-07C083C54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203D70-5CFA-D728-0509-9881D204C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BD0F-3383-C242-8586-64E1AC509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789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570D0-784F-1374-AA7C-0A446A9A1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97DC4-7748-7E99-047A-C1530493F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154C65-E462-EAFA-1AFF-5A5A0D0EE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2BB-DA61-ED43-B610-03388B455F97}" type="datetimeFigureOut">
              <a:rPr lang="en-US" smtClean="0"/>
              <a:t>5/10/25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4F2C4-1E62-F965-D90B-3AEE3FA28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BF9E6-BE60-A415-C204-0D8A31020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BD0F-3383-C242-8586-64E1AC509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83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8653B-032C-41EA-6B9D-56963E3F7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B09049-F95D-9185-79DE-F6DE1F3CE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09CAC-34C7-5B22-C915-1CECF18A8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2BB-DA61-ED43-B610-03388B455F97}" type="datetimeFigureOut">
              <a:rPr lang="en-US" smtClean="0"/>
              <a:t>5/10/25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6EFF8-E5CB-A3CA-5161-FA7BA428A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6B4AB-9656-6AC3-427E-0A9EEC82E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BD0F-3383-C242-8586-64E1AC509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274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1CF01-F70E-2DD1-197D-369777332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3F111-C5E7-FA1A-4C0F-B6B3940F55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3AAA41-61A6-1CCB-FF08-E88D6C32C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EACE7A-A795-3E9A-DFC4-56F71C57B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2BB-DA61-ED43-B610-03388B455F97}" type="datetimeFigureOut">
              <a:rPr lang="en-US" smtClean="0"/>
              <a:t>5/10/25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3BC8B1-2E6F-836E-17D7-B9DBA64C7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0336BD-0669-511A-D682-246BFD196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BD0F-3383-C242-8586-64E1AC509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829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08B28-1753-19FA-4D8E-483E41477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75E40-81E6-E5BB-96E0-9A9217AF70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1E43B3-C57C-E9AE-5A09-CE2E2CF12F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88DC77-2B72-57F4-8CF7-B7E9EC1357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ED4AB5-2DE0-FCC6-9BCB-B0E5FAB9D6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05063A-9D44-4270-C93F-77524E88C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2BB-DA61-ED43-B610-03388B455F97}" type="datetimeFigureOut">
              <a:rPr lang="en-US" smtClean="0"/>
              <a:t>5/10/25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5EBD72-0349-8D45-646A-EB4B8AFAB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F042D7-DF6F-0D8B-B94E-5CC3BDD55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BD0F-3383-C242-8586-64E1AC509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276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198FA-DEED-3CD1-F94D-A756DFAE9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4C4C18-0446-7688-653C-8E8DE8501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2BB-DA61-ED43-B610-03388B455F97}" type="datetimeFigureOut">
              <a:rPr lang="en-US" smtClean="0"/>
              <a:t>5/10/25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5A9D03-7779-792B-0F83-060414B5E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0F69F9-F84F-32D0-249F-CD5EADC52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BD0F-3383-C242-8586-64E1AC509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57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A63473-083E-7981-90D2-1B507A31C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2BB-DA61-ED43-B610-03388B455F97}" type="datetimeFigureOut">
              <a:rPr lang="en-US" smtClean="0"/>
              <a:t>5/10/25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8C6047-A83E-BC63-B525-C6D28E0C0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CC2E64-C5A8-EBA2-AA3B-5D245718F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BD0F-3383-C242-8586-64E1AC509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23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6725B-2ACA-B710-0001-A054F3DF6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1D837-278B-1FCB-4C1A-DBF49D0BA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F936E-65DF-1AF4-BF7E-5A93B176C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8B749-0344-67E5-ACEC-A394E6559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2BB-DA61-ED43-B610-03388B455F97}" type="datetimeFigureOut">
              <a:rPr lang="en-US" smtClean="0"/>
              <a:t>5/10/25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F83003-D8CA-392E-83E6-F00D432BC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31E10E-6B91-FD33-8B2E-FC476ECD4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BD0F-3383-C242-8586-64E1AC509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523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B0B34-1792-8F12-6CC4-288F824B1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92485D-1BC5-70C5-AE0A-3413230654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F561-9DE8-7865-4775-2B0CD713C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7F132A-B6AD-5B40-E4B0-AF957D600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2BB-DA61-ED43-B610-03388B455F97}" type="datetimeFigureOut">
              <a:rPr lang="en-US" smtClean="0"/>
              <a:t>5/10/25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D89CDA-98B6-AA9E-E015-60DA873EA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57A9BC-5CC9-C5AE-9C64-736269309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BD0F-3383-C242-8586-64E1AC509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231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9C5EC-8F00-A4B5-C24F-AEA9A520E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56D568-8208-9EF3-85E1-376EB2EC01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35184-BFA7-D979-ADDC-42C3A710B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2BB-DA61-ED43-B610-03388B455F97}" type="datetimeFigureOut">
              <a:rPr lang="en-US" smtClean="0"/>
              <a:t>5/10/25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9B99E-D990-5983-6CA4-F7E8A8B0B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1BDF4-FA0F-896F-33FD-42D1D8D2D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BD0F-3383-C242-8586-64E1AC509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984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A9F279-C9F8-2A60-930F-DD0E8FCE8E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5AE6F0-9864-827F-C4DB-98D6F0CDF3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16314-0303-9F9F-0D73-8BDFB520E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2BB-DA61-ED43-B610-03388B455F97}" type="datetimeFigureOut">
              <a:rPr lang="en-US" smtClean="0"/>
              <a:t>5/10/25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0EE33-722F-33BD-9174-9FBECE361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B6684-F3F9-B298-1276-F482D4C10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BD0F-3383-C242-8586-64E1AC509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182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CCA479-A385-3315-1DFA-54ED40E13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F06B2D-E34C-1009-4E07-D8E558A7F0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2CA75-66CD-DA7F-3CC5-3B76222301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142BB-DA61-ED43-B610-03388B455F97}" type="datetimeFigureOut">
              <a:rPr lang="en-US" smtClean="0"/>
              <a:t>5/10/25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13545-DBA5-D6D4-F0FA-42821DA939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AFF2A-7775-08AF-E4E7-1896EA843C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8BD0F-3383-C242-8586-64E1AC509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46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12.bin"/><Relationship Id="rId18" Type="http://schemas.openxmlformats.org/officeDocument/2006/relationships/image" Target="../media/image17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4.wmf"/><Relationship Id="rId17" Type="http://schemas.openxmlformats.org/officeDocument/2006/relationships/oleObject" Target="../embeddings/oleObject14.bin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5" Type="http://schemas.openxmlformats.org/officeDocument/2006/relationships/oleObject" Target="../embeddings/oleObject13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8C800-1526-ED34-DBDE-12257F2CD0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INVERS MATRIKS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26D8A3-CE23-0EF0-8DE4-D215FFE75D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2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98C453-1814-D51F-7105-0306629B9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737695"/>
            <a:ext cx="7772400" cy="538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248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FC993A-3005-29A2-1ECD-046215407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504676"/>
            <a:ext cx="7772400" cy="584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623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510E7D-B930-433B-D8CC-081A6D188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791936"/>
            <a:ext cx="7772400" cy="527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97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rtlCol="0" anchor="ctr" anchorCtr="0" compatLnSpc="1">
            <a:normAutofit/>
          </a:bodyPr>
          <a:lstStyle/>
          <a:p>
            <a:pPr algn="r" eaLnBrk="1" hangingPunct="1"/>
            <a:r>
              <a:rPr b="1" dirty="0">
                <a:solidFill>
                  <a:srgbClr val="17375E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Invers Matriks</a:t>
            </a:r>
            <a:endParaRPr dirty="0"/>
          </a:p>
        </p:txBody>
      </p:sp>
      <p:sp>
        <p:nvSpPr>
          <p:cNvPr id="26631" name="Rectangle 2"/>
          <p:cNvSpPr/>
          <p:nvPr/>
        </p:nvSpPr>
        <p:spPr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endParaRPr dirty="0">
              <a:latin typeface="Calibri" panose="020F0502020204030204" pitchFamily="34" charset="0"/>
            </a:endParaRPr>
          </a:p>
        </p:txBody>
      </p:sp>
      <p:grpSp>
        <p:nvGrpSpPr>
          <p:cNvPr id="26632" name="Group 8"/>
          <p:cNvGrpSpPr/>
          <p:nvPr/>
        </p:nvGrpSpPr>
        <p:grpSpPr>
          <a:xfrm>
            <a:off x="2286000" y="1447801"/>
            <a:ext cx="8077200" cy="4524375"/>
            <a:chOff x="762000" y="1447800"/>
            <a:chExt cx="8077200" cy="4524315"/>
          </a:xfrm>
        </p:grpSpPr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762000" y="1447800"/>
              <a:ext cx="8077200" cy="45243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marL="360680" lvl="1" indent="-360680" algn="just">
                <a:buFont typeface="Wingdings" panose="05000000000000000000" pitchFamily="2" charset="2"/>
                <a:buChar char="q"/>
                <a:defRPr/>
              </a:pPr>
              <a:r>
                <a:rPr lang="id-ID" sz="2400" dirty="0">
                  <a:latin typeface="Palatino Linotype" panose="02040502050505030304" pitchFamily="18" charset="0"/>
                </a:rPr>
                <a:t>Matriks invers dari suatu matriks A adalah  matriks B yang apabila dikalikan dengan matriks A memberikan satuan I</a:t>
              </a:r>
            </a:p>
            <a:p>
              <a:pPr marL="360680" lvl="1" indent="-360680" algn="just">
                <a:buFont typeface="Wingdings" panose="05000000000000000000" pitchFamily="2" charset="2"/>
                <a:buChar char="q"/>
                <a:defRPr/>
              </a:pPr>
              <a:r>
                <a:rPr lang="id-ID" sz="2400" b="1" i="1" dirty="0">
                  <a:latin typeface="Palatino Linotype" panose="02040502050505030304" pitchFamily="18" charset="0"/>
                </a:rPr>
                <a:t>AB = I</a:t>
              </a:r>
            </a:p>
            <a:p>
              <a:pPr marL="360680" lvl="1" indent="-360680" algn="just">
                <a:buFont typeface="Wingdings" panose="05000000000000000000" pitchFamily="2" charset="2"/>
                <a:buChar char="q"/>
                <a:defRPr/>
              </a:pPr>
              <a:r>
                <a:rPr lang="id-ID" sz="2400" dirty="0">
                  <a:latin typeface="Palatino Linotype" panose="02040502050505030304" pitchFamily="18" charset="0"/>
                </a:rPr>
                <a:t>Notasi matriks invers :</a:t>
              </a:r>
            </a:p>
            <a:p>
              <a:pPr marL="360680" lvl="1" indent="-360680" algn="just">
                <a:buFont typeface="Wingdings" panose="05000000000000000000" pitchFamily="2" charset="2"/>
                <a:buChar char="q"/>
                <a:defRPr/>
              </a:pPr>
              <a:r>
                <a:rPr lang="id-ID" sz="2400" dirty="0">
                  <a:latin typeface="Palatino Linotype" panose="02040502050505030304" pitchFamily="18" charset="0"/>
                </a:rPr>
                <a:t>Sebuah matriks yang dikalikan matriks inversenya akan menghasilkan matrik satuan</a:t>
              </a:r>
            </a:p>
            <a:p>
              <a:pPr marL="360680" lvl="1" indent="-360680" algn="just">
                <a:defRPr/>
              </a:pPr>
              <a:r>
                <a:rPr lang="id-ID" sz="2400" dirty="0">
                  <a:latin typeface="Palatino Linotype" panose="02040502050505030304" pitchFamily="18" charset="0"/>
                </a:rPr>
                <a:t> </a:t>
              </a:r>
            </a:p>
            <a:p>
              <a:pPr marL="360680" lvl="1" indent="-360680" algn="just">
                <a:buFont typeface="Wingdings" panose="05000000000000000000" pitchFamily="2" charset="2"/>
                <a:buChar char="q"/>
                <a:defRPr/>
              </a:pPr>
              <a:r>
                <a:rPr lang="id-ID" sz="2400" dirty="0">
                  <a:latin typeface="Palatino Linotype" panose="02040502050505030304" pitchFamily="18" charset="0"/>
                </a:rPr>
                <a:t>Jika </a:t>
              </a:r>
            </a:p>
            <a:p>
              <a:pPr marL="360680" lvl="1" indent="-360680" algn="just">
                <a:defRPr/>
              </a:pPr>
              <a:endParaRPr lang="id-ID" sz="2400" dirty="0">
                <a:latin typeface="Palatino Linotype" panose="02040502050505030304" pitchFamily="18" charset="0"/>
              </a:endParaRPr>
            </a:p>
            <a:p>
              <a:pPr marL="2189480" lvl="5" indent="-360680" algn="just">
                <a:defRPr/>
              </a:pPr>
              <a:r>
                <a:rPr lang="id-ID" sz="2400" dirty="0">
                  <a:latin typeface="Palatino Linotype" panose="02040502050505030304" pitchFamily="18" charset="0"/>
                </a:rPr>
                <a:t>Maka  </a:t>
              </a:r>
            </a:p>
            <a:p>
              <a:pPr marL="360680" lvl="1" indent="-360680" algn="just">
                <a:defRPr/>
              </a:pPr>
              <a:r>
                <a:rPr lang="id-ID" sz="2400" dirty="0">
                  <a:latin typeface="Palatino Linotype" panose="02040502050505030304" pitchFamily="18" charset="0"/>
                </a:rPr>
                <a:t>	</a:t>
              </a:r>
              <a:endParaRPr lang="sv-SE" sz="2400" dirty="0">
                <a:latin typeface="Palatino Linotype" panose="02040502050505030304" pitchFamily="18" charset="0"/>
              </a:endParaRPr>
            </a:p>
          </p:txBody>
        </p:sp>
        <p:graphicFrame>
          <p:nvGraphicFramePr>
            <p:cNvPr id="26626" name="Object 6"/>
            <p:cNvGraphicFramePr/>
            <p:nvPr/>
          </p:nvGraphicFramePr>
          <p:xfrm>
            <a:off x="4495800" y="2971800"/>
            <a:ext cx="395288" cy="2905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" imgW="254000" imgH="190500" progId="Equation.3">
                    <p:embed/>
                  </p:oleObj>
                </mc:Choice>
                <mc:Fallback>
                  <p:oleObj r:id="rId3" imgW="254000" imgH="190500" progId="Equation.3">
                    <p:embed/>
                    <p:pic>
                      <p:nvPicPr>
                        <p:cNvPr id="26626" name="Object 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495800" y="2971800"/>
                          <a:ext cx="395288" cy="29051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27" name="Object 3"/>
            <p:cNvGraphicFramePr/>
            <p:nvPr/>
          </p:nvGraphicFramePr>
          <p:xfrm>
            <a:off x="1295400" y="4038600"/>
            <a:ext cx="928688" cy="2905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5" imgW="596900" imgH="190500" progId="Equation.3">
                    <p:embed/>
                  </p:oleObj>
                </mc:Choice>
                <mc:Fallback>
                  <p:oleObj r:id="rId5" imgW="596900" imgH="190500" progId="Equation.3">
                    <p:embed/>
                    <p:pic>
                      <p:nvPicPr>
                        <p:cNvPr id="26627" name="Object 3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295400" y="4038600"/>
                          <a:ext cx="928688" cy="29051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28" name="Object 4"/>
            <p:cNvGraphicFramePr/>
            <p:nvPr/>
          </p:nvGraphicFramePr>
          <p:xfrm>
            <a:off x="1219200" y="4953000"/>
            <a:ext cx="1185863" cy="696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7" imgW="761365" imgH="457200" progId="Equation.3">
                    <p:embed/>
                  </p:oleObj>
                </mc:Choice>
                <mc:Fallback>
                  <p:oleObj r:id="rId7" imgW="761365" imgH="457200" progId="Equation.3">
                    <p:embed/>
                    <p:pic>
                      <p:nvPicPr>
                        <p:cNvPr id="26628" name="Object 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219200" y="4953000"/>
                          <a:ext cx="1185863" cy="69691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29" name="Object 5"/>
            <p:cNvGraphicFramePr/>
            <p:nvPr/>
          </p:nvGraphicFramePr>
          <p:xfrm>
            <a:off x="3733800" y="5018088"/>
            <a:ext cx="2449513" cy="6969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9" imgW="1574800" imgH="457200" progId="Equation.3">
                    <p:embed/>
                  </p:oleObj>
                </mc:Choice>
                <mc:Fallback>
                  <p:oleObj r:id="rId9" imgW="1574800" imgH="457200" progId="Equation.3">
                    <p:embed/>
                    <p:pic>
                      <p:nvPicPr>
                        <p:cNvPr id="26629" name="Object 5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733800" y="5018088"/>
                          <a:ext cx="2449513" cy="69691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rtlCol="0" anchor="ctr" anchorCtr="0" compatLnSpc="1">
            <a:normAutofit/>
          </a:bodyPr>
          <a:lstStyle/>
          <a:p>
            <a:pPr algn="r" eaLnBrk="1" hangingPunct="1"/>
            <a:r>
              <a:rPr b="1" dirty="0">
                <a:solidFill>
                  <a:srgbClr val="17375E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Invers Matriks</a:t>
            </a:r>
            <a:endParaRPr dirty="0"/>
          </a:p>
        </p:txBody>
      </p:sp>
      <p:sp>
        <p:nvSpPr>
          <p:cNvPr id="27653" name="Rectangle 2"/>
          <p:cNvSpPr/>
          <p:nvPr/>
        </p:nvSpPr>
        <p:spPr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endParaRPr dirty="0">
              <a:latin typeface="Calibri" panose="020F0502020204030204" pitchFamily="34" charset="0"/>
            </a:endParaRPr>
          </a:p>
        </p:txBody>
      </p:sp>
      <p:grpSp>
        <p:nvGrpSpPr>
          <p:cNvPr id="27654" name="Group 10"/>
          <p:cNvGrpSpPr/>
          <p:nvPr/>
        </p:nvGrpSpPr>
        <p:grpSpPr>
          <a:xfrm>
            <a:off x="2286000" y="1447800"/>
            <a:ext cx="8077200" cy="4154488"/>
            <a:chOff x="762000" y="1447800"/>
            <a:chExt cx="8077200" cy="4154488"/>
          </a:xfrm>
        </p:grpSpPr>
        <p:sp>
          <p:nvSpPr>
            <p:cNvPr id="27655" name="Rectangle 11"/>
            <p:cNvSpPr/>
            <p:nvPr/>
          </p:nvSpPr>
          <p:spPr>
            <a:xfrm>
              <a:off x="762000" y="1447800"/>
              <a:ext cx="8077200" cy="41544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marL="360680" lvl="1" indent="-360680" algn="just">
                <a:buFont typeface="Wingdings" panose="05000000000000000000" pitchFamily="2" charset="2"/>
                <a:buChar char="q"/>
              </a:pPr>
              <a:r>
                <a:rPr lang="id-ID" altLang="x-none" sz="2400" dirty="0">
                  <a:latin typeface="Palatino Linotype" panose="02040502050505030304" pitchFamily="18" charset="0"/>
                </a:rPr>
                <a:t>Langkah-langkah untuk mencari invers matriks M yang berordo 3x3 adalah :</a:t>
              </a:r>
            </a:p>
            <a:p>
              <a:pPr marL="360680" lvl="1" indent="-360680" algn="just"/>
              <a:r>
                <a:rPr lang="id-ID" altLang="x-none" sz="2400" dirty="0">
                  <a:latin typeface="Palatino Linotype" panose="02040502050505030304" pitchFamily="18" charset="0"/>
                </a:rPr>
                <a:t>	-	Cari determinan dari M</a:t>
              </a:r>
            </a:p>
            <a:p>
              <a:pPr marL="360680" lvl="1" indent="-360680" algn="just"/>
              <a:r>
                <a:rPr lang="id-ID" altLang="x-none" sz="2400" dirty="0">
                  <a:latin typeface="Palatino Linotype" panose="02040502050505030304" pitchFamily="18" charset="0"/>
                </a:rPr>
                <a:t>	-	Transpose matriks M sehingga menjadi</a:t>
              </a:r>
            </a:p>
            <a:p>
              <a:pPr marL="360680" lvl="1" indent="-360680" algn="just"/>
              <a:r>
                <a:rPr lang="id-ID" altLang="x-none" sz="2400" dirty="0">
                  <a:latin typeface="Palatino Linotype" panose="02040502050505030304" pitchFamily="18" charset="0"/>
                </a:rPr>
                <a:t>	-	Cari adjoin matriks</a:t>
              </a:r>
            </a:p>
            <a:p>
              <a:pPr marL="360680" lvl="1" indent="-360680" algn="just"/>
              <a:r>
                <a:rPr lang="id-ID" altLang="x-none" sz="2400" dirty="0">
                  <a:latin typeface="Palatino Linotype" panose="02040502050505030304" pitchFamily="18" charset="0"/>
                </a:rPr>
                <a:t>	-	Gunakan rumus </a:t>
              </a:r>
            </a:p>
            <a:p>
              <a:pPr marL="360680" lvl="1" indent="-360680" algn="just"/>
              <a:endParaRPr lang="id-ID" altLang="x-none" sz="2400" dirty="0">
                <a:latin typeface="Palatino Linotype" panose="02040502050505030304" pitchFamily="18" charset="0"/>
              </a:endParaRPr>
            </a:p>
            <a:p>
              <a:pPr marL="360680" lvl="1" indent="-360680" algn="just"/>
              <a:endParaRPr lang="id-ID" altLang="x-none" sz="2400" dirty="0">
                <a:latin typeface="Palatino Linotype" panose="02040502050505030304" pitchFamily="18" charset="0"/>
              </a:endParaRPr>
            </a:p>
            <a:p>
              <a:pPr marL="360680" lvl="1" indent="-360680" algn="just"/>
              <a:endParaRPr lang="id-ID" altLang="x-none" sz="2400" dirty="0">
                <a:latin typeface="Palatino Linotype" panose="02040502050505030304" pitchFamily="18" charset="0"/>
              </a:endParaRPr>
            </a:p>
            <a:p>
              <a:pPr marL="360680" lvl="1" indent="-360680" algn="just"/>
              <a:endParaRPr lang="id-ID" altLang="x-none" sz="2400" dirty="0">
                <a:latin typeface="Palatino Linotype" panose="02040502050505030304" pitchFamily="18" charset="0"/>
              </a:endParaRPr>
            </a:p>
            <a:p>
              <a:pPr marL="360680" lvl="1" indent="-360680" algn="just"/>
              <a:r>
                <a:rPr lang="id-ID" altLang="x-none" sz="2400" dirty="0">
                  <a:latin typeface="Palatino Linotype" panose="02040502050505030304" pitchFamily="18" charset="0"/>
                </a:rPr>
                <a:t>	</a:t>
              </a:r>
              <a:endParaRPr lang="sv-SE" altLang="x-none" sz="2400" dirty="0">
                <a:latin typeface="Palatino Linotype" panose="02040502050505030304" pitchFamily="18" charset="0"/>
              </a:endParaRPr>
            </a:p>
          </p:txBody>
        </p:sp>
        <p:graphicFrame>
          <p:nvGraphicFramePr>
            <p:cNvPr id="27650" name="Object 2"/>
            <p:cNvGraphicFramePr/>
            <p:nvPr/>
          </p:nvGraphicFramePr>
          <p:xfrm>
            <a:off x="7200900" y="2563813"/>
            <a:ext cx="571500" cy="4079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" imgW="266065" imgH="190500" progId="Equation.3">
                    <p:embed/>
                  </p:oleObj>
                </mc:Choice>
                <mc:Fallback>
                  <p:oleObj r:id="rId3" imgW="266065" imgH="190500" progId="Equation.3">
                    <p:embed/>
                    <p:pic>
                      <p:nvPicPr>
                        <p:cNvPr id="27650" name="Object 2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200900" y="2563813"/>
                          <a:ext cx="571500" cy="40798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1" name="Object 3"/>
            <p:cNvGraphicFramePr/>
            <p:nvPr/>
          </p:nvGraphicFramePr>
          <p:xfrm>
            <a:off x="1703388" y="3848100"/>
            <a:ext cx="4316412" cy="1044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5" imgW="1727200" imgH="419100" progId="Equation.3">
                    <p:embed/>
                  </p:oleObj>
                </mc:Choice>
                <mc:Fallback>
                  <p:oleObj r:id="rId5" imgW="1727200" imgH="419100" progId="Equation.3">
                    <p:embed/>
                    <p:pic>
                      <p:nvPicPr>
                        <p:cNvPr id="27651" name="Object 3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703388" y="3848100"/>
                          <a:ext cx="4316412" cy="10445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8" name="Rectangle 17"/>
          <p:cNvSpPr/>
          <p:nvPr/>
        </p:nvSpPr>
        <p:spPr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endParaRPr dirty="0">
              <a:latin typeface="Calibri" panose="020F0502020204030204" pitchFamily="34" charset="0"/>
            </a:endParaRPr>
          </a:p>
        </p:txBody>
      </p:sp>
      <p:sp>
        <p:nvSpPr>
          <p:cNvPr id="26" name="Title 5"/>
          <p:cNvSpPr txBox="1"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rtlCol="0" anchor="ctr" anchorCtr="0" compatLnSpc="1">
            <a:normAutofit/>
          </a:bodyPr>
          <a:lstStyle/>
          <a:p>
            <a:pPr algn="r" eaLnBrk="1" hangingPunct="1"/>
            <a:r>
              <a:rPr b="1" dirty="0">
                <a:solidFill>
                  <a:srgbClr val="17375E"/>
                </a:solidFill>
                <a:effectLst>
                  <a:outerShdw blurRad="38100" dist="38100" dir="2700000">
                    <a:srgbClr val="C0C0C0"/>
                  </a:outerShdw>
                </a:effectLst>
              </a:rPr>
              <a:t>Latihan Soal</a:t>
            </a:r>
            <a:endParaRPr dirty="0"/>
          </a:p>
        </p:txBody>
      </p:sp>
      <p:sp>
        <p:nvSpPr>
          <p:cNvPr id="32780" name="Rectangle 2"/>
          <p:cNvSpPr>
            <a:spLocks noGrp="1"/>
          </p:cNvSpPr>
          <p:nvPr>
            <p:ph idx="1"/>
          </p:nvPr>
        </p:nvSpPr>
        <p:spPr>
          <a:xfrm>
            <a:off x="1981200" y="1295401"/>
            <a:ext cx="8229600" cy="4581525"/>
          </a:xfrm>
          <a:ln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609600" indent="-609600">
              <a:buNone/>
            </a:pPr>
            <a:r>
              <a:rPr sz="2000" dirty="0">
                <a:latin typeface="Bookman Old Style" panose="02050604050505020204" pitchFamily="18" charset="0"/>
              </a:rPr>
              <a:t>2. Tentukan invers matriks dari masing-masing matriks di bawah ini </a:t>
            </a:r>
          </a:p>
          <a:p>
            <a:pPr marL="609600" indent="-609600">
              <a:buNone/>
            </a:pPr>
            <a:endParaRPr sz="2500" dirty="0">
              <a:latin typeface="Bookman Old Style" panose="02050604050505020204" pitchFamily="18" charset="0"/>
            </a:endParaRPr>
          </a:p>
          <a:p>
            <a:pPr marL="609600" indent="-609600">
              <a:buFontTx/>
              <a:buAutoNum type="arabicPeriod"/>
            </a:pPr>
            <a:endParaRPr sz="2500" dirty="0">
              <a:latin typeface="Bookman Old Style" panose="02050604050505020204" pitchFamily="18" charset="0"/>
            </a:endParaRPr>
          </a:p>
          <a:p>
            <a:pPr marL="2209800" lvl="4" indent="-381000">
              <a:buNone/>
            </a:pPr>
            <a:r>
              <a:rPr dirty="0">
                <a:latin typeface="Bookman Old Style" panose="02050604050505020204" pitchFamily="18" charset="0"/>
              </a:rPr>
              <a:t>       </a:t>
            </a:r>
            <a:endParaRPr sz="2400" dirty="0">
              <a:latin typeface="Bookman Old Style" panose="02050604050505020204" pitchFamily="18" charset="0"/>
            </a:endParaRPr>
          </a:p>
          <a:p>
            <a:pPr marL="2209800" lvl="4" indent="-381000">
              <a:buNone/>
            </a:pPr>
            <a:endParaRPr sz="2400" dirty="0">
              <a:latin typeface="Bookman Old Style" panose="02050604050505020204" pitchFamily="18" charset="0"/>
            </a:endParaRPr>
          </a:p>
          <a:p>
            <a:pPr marL="609600" indent="-609600">
              <a:buNone/>
            </a:pPr>
            <a:endParaRPr sz="2100" dirty="0">
              <a:latin typeface="Bookman Old Style" panose="02050604050505020204" pitchFamily="18" charset="0"/>
            </a:endParaRPr>
          </a:p>
          <a:p>
            <a:pPr marL="609600" indent="-609600">
              <a:buNone/>
            </a:pPr>
            <a:endParaRPr sz="2100" dirty="0">
              <a:latin typeface="Bookman Old Style" panose="02050604050505020204" pitchFamily="18" charset="0"/>
            </a:endParaRPr>
          </a:p>
          <a:p>
            <a:pPr marL="609600" indent="-609600">
              <a:buFontTx/>
              <a:buAutoNum type="arabicPeriod" startAt="2"/>
            </a:pPr>
            <a:endParaRPr sz="700" dirty="0">
              <a:latin typeface="Bookman Old Style" panose="02050604050505020204" pitchFamily="18" charset="0"/>
            </a:endParaRPr>
          </a:p>
          <a:p>
            <a:pPr marL="609600" indent="-609600">
              <a:buNone/>
            </a:pPr>
            <a:r>
              <a:rPr sz="2100" dirty="0">
                <a:latin typeface="Bookman Old Style" panose="02050604050505020204" pitchFamily="18" charset="0"/>
              </a:rPr>
              <a:t>				</a:t>
            </a:r>
          </a:p>
          <a:p>
            <a:pPr marL="609600" indent="-609600">
              <a:buNone/>
            </a:pPr>
            <a:endParaRPr sz="2100" dirty="0">
              <a:latin typeface="Bookman Old Style" panose="02050604050505020204" pitchFamily="18" charset="0"/>
            </a:endParaRPr>
          </a:p>
          <a:p>
            <a:pPr marL="609600" indent="-609600">
              <a:buNone/>
            </a:pPr>
            <a:endParaRPr sz="21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32770" name="Object 4"/>
          <p:cNvGraphicFramePr/>
          <p:nvPr/>
        </p:nvGraphicFramePr>
        <p:xfrm>
          <a:off x="6513513" y="2738438"/>
          <a:ext cx="1738312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964565" imgH="711200" progId="">
                  <p:embed/>
                </p:oleObj>
              </mc:Choice>
              <mc:Fallback>
                <p:oleObj r:id="rId3" imgW="964565" imgH="711200" progId="">
                  <p:embed/>
                  <p:pic>
                    <p:nvPicPr>
                      <p:cNvPr id="32770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13513" y="2738438"/>
                        <a:ext cx="1738312" cy="1301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1" name="Object 6"/>
          <p:cNvGraphicFramePr/>
          <p:nvPr/>
        </p:nvGraphicFramePr>
        <p:xfrm>
          <a:off x="8559800" y="2711450"/>
          <a:ext cx="1697038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142365" imgH="711200" progId="">
                  <p:embed/>
                </p:oleObj>
              </mc:Choice>
              <mc:Fallback>
                <p:oleObj r:id="rId5" imgW="1142365" imgH="711200" progId="">
                  <p:embed/>
                  <p:pic>
                    <p:nvPicPr>
                      <p:cNvPr id="32771" name="Object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59800" y="2711450"/>
                        <a:ext cx="1697038" cy="1282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2" name="Object 8"/>
          <p:cNvGraphicFramePr/>
          <p:nvPr/>
        </p:nvGraphicFramePr>
        <p:xfrm>
          <a:off x="2133601" y="2738439"/>
          <a:ext cx="1719263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964565" imgH="711200" progId="Equation.3">
                  <p:embed/>
                </p:oleObj>
              </mc:Choice>
              <mc:Fallback>
                <p:oleObj r:id="rId7" imgW="964565" imgH="711200" progId="Equation.3">
                  <p:embed/>
                  <p:pic>
                    <p:nvPicPr>
                      <p:cNvPr id="32772" name="Object 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33601" y="2738439"/>
                        <a:ext cx="1719263" cy="1279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Object 10"/>
          <p:cNvGraphicFramePr/>
          <p:nvPr/>
        </p:nvGraphicFramePr>
        <p:xfrm>
          <a:off x="4267200" y="2738438"/>
          <a:ext cx="1905000" cy="131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040765" imgH="711200" progId="Equation.3">
                  <p:embed/>
                </p:oleObj>
              </mc:Choice>
              <mc:Fallback>
                <p:oleObj r:id="rId9" imgW="1040765" imgH="711200" progId="Equation.3">
                  <p:embed/>
                  <p:pic>
                    <p:nvPicPr>
                      <p:cNvPr id="32773" name="Object 1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267200" y="2738438"/>
                        <a:ext cx="1905000" cy="13128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4" name="Object 12"/>
          <p:cNvGraphicFramePr/>
          <p:nvPr/>
        </p:nvGraphicFramePr>
        <p:xfrm>
          <a:off x="2065339" y="4414839"/>
          <a:ext cx="1855787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040765" imgH="711200" progId="">
                  <p:embed/>
                </p:oleObj>
              </mc:Choice>
              <mc:Fallback>
                <p:oleObj r:id="rId11" imgW="1040765" imgH="711200" progId="">
                  <p:embed/>
                  <p:pic>
                    <p:nvPicPr>
                      <p:cNvPr id="32774" name="Object 1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065339" y="4414839"/>
                        <a:ext cx="1855787" cy="1279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5" name="Object 13"/>
          <p:cNvGraphicFramePr/>
          <p:nvPr/>
        </p:nvGraphicFramePr>
        <p:xfrm>
          <a:off x="4332288" y="4338638"/>
          <a:ext cx="1928812" cy="131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053465" imgH="711200" progId="">
                  <p:embed/>
                </p:oleObj>
              </mc:Choice>
              <mc:Fallback>
                <p:oleObj r:id="rId13" imgW="1053465" imgH="711200" progId="">
                  <p:embed/>
                  <p:pic>
                    <p:nvPicPr>
                      <p:cNvPr id="32775" name="Object 1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332288" y="4338638"/>
                        <a:ext cx="1928812" cy="13128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6" name="Object 14"/>
          <p:cNvGraphicFramePr/>
          <p:nvPr/>
        </p:nvGraphicFramePr>
        <p:xfrm>
          <a:off x="6484939" y="4338638"/>
          <a:ext cx="1874837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040765" imgH="711200" progId="">
                  <p:embed/>
                </p:oleObj>
              </mc:Choice>
              <mc:Fallback>
                <p:oleObj r:id="rId15" imgW="1040765" imgH="711200" progId="">
                  <p:embed/>
                  <p:pic>
                    <p:nvPicPr>
                      <p:cNvPr id="32776" name="Object 1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484939" y="4338638"/>
                        <a:ext cx="1874837" cy="1301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7" name="Object 15"/>
          <p:cNvGraphicFramePr/>
          <p:nvPr/>
        </p:nvGraphicFramePr>
        <p:xfrm>
          <a:off x="8466139" y="4335463"/>
          <a:ext cx="1920875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066165" imgH="711200" progId="">
                  <p:embed/>
                </p:oleObj>
              </mc:Choice>
              <mc:Fallback>
                <p:oleObj r:id="rId17" imgW="1066165" imgH="711200" progId="">
                  <p:embed/>
                  <p:pic>
                    <p:nvPicPr>
                      <p:cNvPr id="32777" name="Object 1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466139" y="4335463"/>
                        <a:ext cx="1920875" cy="1301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</TotalTime>
  <Words>104</Words>
  <Application>Microsoft Macintosh PowerPoint</Application>
  <PresentationFormat>Widescreen</PresentationFormat>
  <Paragraphs>35</Paragraphs>
  <Slides>7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Bookman Old Style</vt:lpstr>
      <vt:lpstr>Calibri</vt:lpstr>
      <vt:lpstr>Calibri Light</vt:lpstr>
      <vt:lpstr>Palatino Linotype</vt:lpstr>
      <vt:lpstr>Wingdings</vt:lpstr>
      <vt:lpstr>Office Theme</vt:lpstr>
      <vt:lpstr>Equation.3</vt:lpstr>
      <vt:lpstr>INVERS MATRIKS</vt:lpstr>
      <vt:lpstr>PowerPoint Presentation</vt:lpstr>
      <vt:lpstr>PowerPoint Presentation</vt:lpstr>
      <vt:lpstr>PowerPoint Presentation</vt:lpstr>
      <vt:lpstr>Invers Matriks</vt:lpstr>
      <vt:lpstr>Invers Matriks</vt:lpstr>
      <vt:lpstr>Latihan Soal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INVERS MATRIKS</dc:title>
  <dc:creator>Microsoft Office User</dc:creator>
  <cp:lastModifiedBy>Microsoft Office User</cp:lastModifiedBy>
  <cp:revision>4</cp:revision>
  <dcterms:created xsi:type="dcterms:W3CDTF">2024-03-19T06:09:17Z</dcterms:created>
  <dcterms:modified xsi:type="dcterms:W3CDTF">2025-05-10T10:47:45Z</dcterms:modified>
</cp:coreProperties>
</file>